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  <p:sldMasterId id="2147483690" r:id="rId5"/>
  </p:sldMasterIdLst>
  <p:sldIdLst>
    <p:sldId id="256" r:id="rId6"/>
    <p:sldId id="258" r:id="rId7"/>
    <p:sldId id="257" r:id="rId8"/>
    <p:sldId id="293" r:id="rId9"/>
    <p:sldId id="294" r:id="rId10"/>
    <p:sldId id="273" r:id="rId11"/>
    <p:sldId id="274" r:id="rId12"/>
    <p:sldId id="275" r:id="rId13"/>
    <p:sldId id="276" r:id="rId14"/>
    <p:sldId id="287" r:id="rId15"/>
    <p:sldId id="288" r:id="rId16"/>
    <p:sldId id="301" r:id="rId17"/>
    <p:sldId id="302" r:id="rId18"/>
    <p:sldId id="303" r:id="rId19"/>
    <p:sldId id="304" r:id="rId20"/>
    <p:sldId id="269" r:id="rId21"/>
    <p:sldId id="270" r:id="rId22"/>
    <p:sldId id="289" r:id="rId23"/>
    <p:sldId id="290" r:id="rId24"/>
    <p:sldId id="283" r:id="rId25"/>
    <p:sldId id="299" r:id="rId26"/>
    <p:sldId id="300" r:id="rId27"/>
    <p:sldId id="279" r:id="rId28"/>
    <p:sldId id="280" r:id="rId29"/>
    <p:sldId id="295" r:id="rId30"/>
    <p:sldId id="296" r:id="rId31"/>
    <p:sldId id="271" r:id="rId32"/>
    <p:sldId id="272" r:id="rId33"/>
    <p:sldId id="277" r:id="rId34"/>
    <p:sldId id="278" r:id="rId35"/>
    <p:sldId id="285" r:id="rId36"/>
    <p:sldId id="286" r:id="rId37"/>
    <p:sldId id="281" r:id="rId38"/>
    <p:sldId id="282" r:id="rId39"/>
    <p:sldId id="284" r:id="rId40"/>
    <p:sldId id="260" r:id="rId41"/>
    <p:sldId id="261" r:id="rId42"/>
    <p:sldId id="262" r:id="rId43"/>
    <p:sldId id="263" r:id="rId44"/>
    <p:sldId id="291" r:id="rId45"/>
    <p:sldId id="292" r:id="rId46"/>
    <p:sldId id="297" r:id="rId47"/>
    <p:sldId id="298" r:id="rId4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B5D0-0287-48A3-889A-836EB448439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E9D8-5639-4449-98D1-128A0159CC2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94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B5D0-0287-48A3-889A-836EB448439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E9D8-5639-4449-98D1-128A0159CC2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7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B5D0-0287-48A3-889A-836EB448439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E9D8-5639-4449-98D1-128A0159CC2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88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3351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6535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18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3907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0735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51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6925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34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B5D0-0287-48A3-889A-836EB448439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E9D8-5639-4449-98D1-128A0159CC2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12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237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275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221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2483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0539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823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098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1802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86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B5D0-0287-48A3-889A-836EB448439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E9D8-5639-4449-98D1-128A0159CC2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00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B5D0-0287-48A3-889A-836EB448439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E9D8-5639-4449-98D1-128A0159CC2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2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B5D0-0287-48A3-889A-836EB448439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E9D8-5639-4449-98D1-128A0159CC2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8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B5D0-0287-48A3-889A-836EB448439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E9D8-5639-4449-98D1-128A0159CC2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6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B5D0-0287-48A3-889A-836EB448439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E9D8-5639-4449-98D1-128A0159CC2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7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B5D0-0287-48A3-889A-836EB448439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E9D8-5639-4449-98D1-128A0159CC2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8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B5D0-0287-48A3-889A-836EB448439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E9D8-5639-4449-98D1-128A0159CC2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0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7B5D0-0287-48A3-889A-836EB448439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19-11-2015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6E9D8-5639-4449-98D1-128A0159CC2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3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B3E263C-2583-4FA7-AD9F-9AD462C0BE8E}" type="datetimeFigureOut">
              <a:rPr lang="nl-NL" smtClean="0"/>
              <a:t>19-11-2015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5122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b/be/Starr_070906-8836_Rosmarinus_officinalis.jp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hyperlink" Target="http://pantrygardenherbs.com/shop-for-organic-herbs/rosemary-varieties/rosemary-prostrate/prostrate-rosemary/" TargetMode="Externa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Heesters </a:t>
            </a:r>
            <a:br>
              <a:rPr lang="nl-NL" dirty="0" smtClean="0"/>
            </a:br>
            <a:r>
              <a:rPr lang="nl-NL" dirty="0" smtClean="0"/>
              <a:t>Plantage Oost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Plantlijst 201-220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6766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205 Detailfoto</a:t>
            </a:r>
            <a:r>
              <a:rPr lang="nl-NL" dirty="0" smtClean="0"/>
              <a:t>(‘s), overzichtsfoto en volwassen stadium</a:t>
            </a:r>
            <a:endParaRPr lang="nl-NL" dirty="0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584" y="1474362"/>
            <a:ext cx="2860431" cy="2860431"/>
          </a:xfr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3912" y="4227462"/>
            <a:ext cx="3082493" cy="173311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9203" y="4227457"/>
            <a:ext cx="3082495" cy="173311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77" y="1940624"/>
            <a:ext cx="2867344" cy="161214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52319" y="4227459"/>
            <a:ext cx="3082496" cy="1733117"/>
          </a:xfrm>
          <a:prstGeom prst="rect">
            <a:avLst/>
          </a:prstGeom>
        </p:spPr>
      </p:pic>
      <p:pic>
        <p:nvPicPr>
          <p:cNvPr id="1026" name="Picture 2" descr="http://www.plantes-shopping.fr/medias/boutique/cotoneaster-dammeri-coral-beauty/cotoneaster-coral-beauty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126" y="3552773"/>
            <a:ext cx="2132369" cy="30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43443">
            <a:off x="10523452" y="5271966"/>
            <a:ext cx="1982799" cy="111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6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865951" cy="1400530"/>
          </a:xfrm>
        </p:spPr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: 205</a:t>
            </a:r>
            <a:br>
              <a:rPr lang="nl-NL" dirty="0" smtClean="0"/>
            </a:br>
            <a:r>
              <a:rPr lang="nl-NL" dirty="0" smtClean="0"/>
              <a:t>Latijnse naam: </a:t>
            </a:r>
            <a:r>
              <a:rPr lang="nl-NL" dirty="0" err="1" smtClean="0"/>
              <a:t>Cotoneaster</a:t>
            </a:r>
            <a:r>
              <a:rPr lang="nl-NL" dirty="0" smtClean="0"/>
              <a:t> </a:t>
            </a:r>
            <a:r>
              <a:rPr lang="nl-NL" dirty="0" err="1" smtClean="0"/>
              <a:t>dammeri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					hoogte 15 cm</a:t>
            </a:r>
          </a:p>
          <a:p>
            <a:r>
              <a:rPr lang="nl-NL" dirty="0" smtClean="0"/>
              <a:t>Grondsoort						Elke goede grond</a:t>
            </a:r>
          </a:p>
          <a:p>
            <a:r>
              <a:rPr lang="nl-NL" dirty="0" smtClean="0"/>
              <a:t>Expositie                                       Zon en halfschaduw</a:t>
            </a:r>
          </a:p>
          <a:p>
            <a:r>
              <a:rPr lang="nl-NL" dirty="0"/>
              <a:t>Vochtbehoefte </a:t>
            </a:r>
            <a:r>
              <a:rPr lang="nl-NL" dirty="0" smtClean="0"/>
              <a:t>                         Vochthoudend </a:t>
            </a:r>
            <a:r>
              <a:rPr lang="nl-NL" dirty="0"/>
              <a:t>tot vochtig</a:t>
            </a:r>
            <a:endParaRPr lang="nl-NL" dirty="0" smtClean="0"/>
          </a:p>
          <a:p>
            <a:r>
              <a:rPr lang="nl-NL" dirty="0" smtClean="0"/>
              <a:t>Toepassing                                  Bodembedekker</a:t>
            </a:r>
          </a:p>
          <a:p>
            <a:r>
              <a:rPr lang="nl-NL" dirty="0" smtClean="0"/>
              <a:t>Verzorging                                   snoeien na de bloei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                                                       bemesten in het voorjaar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                                                       </a:t>
            </a:r>
          </a:p>
          <a:p>
            <a:r>
              <a:rPr lang="nl-NL" dirty="0" smtClean="0"/>
              <a:t>Betekenis Latijnse soortnaam: </a:t>
            </a:r>
            <a:r>
              <a:rPr lang="nl-NL" dirty="0"/>
              <a:t>U. Dammer, professor in de botanie te Berlijn</a:t>
            </a: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788873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206 Detailfoto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3400" y="3226594"/>
            <a:ext cx="2466975" cy="1847850"/>
          </a:xfrm>
        </p:spPr>
      </p:pic>
    </p:spTree>
    <p:extLst>
      <p:ext uri="{BB962C8B-B14F-4D97-AF65-F5344CB8AC3E}">
        <p14:creationId xmlns:p14="http://schemas.microsoft.com/office/powerpoint/2010/main" val="3058377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206 volwassen </a:t>
            </a:r>
            <a:r>
              <a:rPr lang="nl-NL" dirty="0" smtClean="0"/>
              <a:t>stadium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0" y="1853248"/>
            <a:ext cx="6016121" cy="452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68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206 overzichtsfoto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0" y="1152983"/>
            <a:ext cx="4428165" cy="55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67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206</a:t>
            </a:r>
            <a:br>
              <a:rPr lang="nl-NL" dirty="0" smtClean="0"/>
            </a:br>
            <a:r>
              <a:rPr lang="nl-NL" dirty="0" smtClean="0"/>
              <a:t>Latijnse naam </a:t>
            </a:r>
            <a:r>
              <a:rPr lang="nl-NL" dirty="0" err="1" smtClean="0"/>
              <a:t>Picea</a:t>
            </a:r>
            <a:r>
              <a:rPr lang="nl-NL" dirty="0" smtClean="0"/>
              <a:t> </a:t>
            </a:r>
            <a:r>
              <a:rPr lang="nl-NL" dirty="0" err="1" smtClean="0"/>
              <a:t>glauca</a:t>
            </a:r>
            <a:r>
              <a:rPr lang="nl-NL" dirty="0" smtClean="0"/>
              <a:t> ‘</a:t>
            </a:r>
            <a:r>
              <a:rPr lang="nl-NL" dirty="0" err="1" smtClean="0"/>
              <a:t>Conica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Afmetingen	</a:t>
            </a:r>
            <a:r>
              <a:rPr lang="nl-NL" dirty="0"/>
              <a:t>	</a:t>
            </a:r>
            <a:r>
              <a:rPr lang="nl-NL" dirty="0" smtClean="0"/>
              <a:t>					250 cm.</a:t>
            </a:r>
          </a:p>
          <a:p>
            <a:r>
              <a:rPr lang="nl-NL" dirty="0" smtClean="0"/>
              <a:t>Grondsoort					</a:t>
            </a:r>
            <a:r>
              <a:rPr lang="nl-NL" dirty="0"/>
              <a:t>	</a:t>
            </a:r>
            <a:r>
              <a:rPr lang="nl-NL" dirty="0" smtClean="0"/>
              <a:t>	matig voedselrijke, matig zuur</a:t>
            </a:r>
          </a:p>
          <a:p>
            <a:r>
              <a:rPr lang="nl-NL" dirty="0" smtClean="0"/>
              <a:t>Expositie							zon/halfschaduw</a:t>
            </a:r>
          </a:p>
          <a:p>
            <a:r>
              <a:rPr lang="nl-NL" dirty="0" smtClean="0"/>
              <a:t>Vochtbehoefte						vochthoudende grond</a:t>
            </a:r>
          </a:p>
          <a:p>
            <a:r>
              <a:rPr lang="nl-NL" dirty="0" smtClean="0"/>
              <a:t>Toepassing							als alleen staande struik</a:t>
            </a:r>
          </a:p>
          <a:p>
            <a:r>
              <a:rPr lang="nl-NL" dirty="0" smtClean="0"/>
              <a:t>Verzorging							ruimte geven, niet snoeien</a:t>
            </a:r>
          </a:p>
          <a:p>
            <a:r>
              <a:rPr lang="nl-NL" dirty="0" smtClean="0"/>
              <a:t>Betekenis Latijnse soortnaam</a:t>
            </a:r>
            <a:r>
              <a:rPr lang="nl-NL" dirty="0"/>
              <a:t>	</a:t>
            </a:r>
            <a:r>
              <a:rPr lang="nl-NL" dirty="0" smtClean="0"/>
              <a:t>	zeegroen/blauw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757451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207</a:t>
            </a:r>
            <a:endParaRPr lang="nl-NL" dirty="0"/>
          </a:p>
        </p:txBody>
      </p:sp>
      <p:pic>
        <p:nvPicPr>
          <p:cNvPr id="4" name="Tijdelijke aanduiding voor inhoud 3" descr="Araucaria-araucana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65" y="1893093"/>
            <a:ext cx="3606844" cy="4791950"/>
          </a:xfrm>
        </p:spPr>
      </p:pic>
      <p:pic>
        <p:nvPicPr>
          <p:cNvPr id="5" name="Afbeelding 4" descr="Araucaria_araucana_00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756" y="1881051"/>
            <a:ext cx="3621181" cy="4820194"/>
          </a:xfrm>
          <a:prstGeom prst="rect">
            <a:avLst/>
          </a:prstGeom>
        </p:spPr>
      </p:pic>
      <p:pic>
        <p:nvPicPr>
          <p:cNvPr id="6" name="Afbeelding 5" descr="araucan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0" y="1815737"/>
            <a:ext cx="3997234" cy="48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50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207</a:t>
            </a:r>
            <a:br>
              <a:rPr lang="nl-NL" dirty="0" smtClean="0"/>
            </a:br>
            <a:r>
              <a:rPr lang="nl-NL" dirty="0" smtClean="0"/>
              <a:t>Latijnse naam: </a:t>
            </a:r>
            <a:r>
              <a:rPr lang="nl-NL" dirty="0" err="1" smtClean="0"/>
              <a:t>Araucaria</a:t>
            </a:r>
            <a:r>
              <a:rPr lang="nl-NL" dirty="0" smtClean="0"/>
              <a:t> </a:t>
            </a:r>
            <a:r>
              <a:rPr lang="nl-NL" dirty="0" err="1" smtClean="0"/>
              <a:t>araucana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4293" y="2632468"/>
            <a:ext cx="8946541" cy="3510755"/>
          </a:xfrm>
        </p:spPr>
        <p:txBody>
          <a:bodyPr/>
          <a:lstStyle/>
          <a:p>
            <a:r>
              <a:rPr lang="nl-NL" dirty="0" smtClean="0"/>
              <a:t>Grondsoort</a:t>
            </a:r>
            <a:r>
              <a:rPr lang="nl-NL" dirty="0" smtClean="0"/>
              <a:t>:				leemhoudend, liefst iets vochtig </a:t>
            </a:r>
          </a:p>
          <a:p>
            <a:r>
              <a:rPr lang="nl-NL" dirty="0" smtClean="0"/>
              <a:t>Afmetingen: 				20 – 30  meter 						</a:t>
            </a:r>
          </a:p>
          <a:p>
            <a:r>
              <a:rPr lang="nl-NL" dirty="0" smtClean="0"/>
              <a:t>Expositie</a:t>
            </a:r>
            <a:r>
              <a:rPr lang="nl-NL" dirty="0" smtClean="0"/>
              <a:t>: 				zon / halfschaduw </a:t>
            </a:r>
          </a:p>
          <a:p>
            <a:r>
              <a:rPr lang="nl-NL" dirty="0" smtClean="0"/>
              <a:t>Vochtbehoefte:  			vochthoudend – vochtig </a:t>
            </a:r>
          </a:p>
          <a:p>
            <a:r>
              <a:rPr lang="nl-NL" dirty="0" smtClean="0"/>
              <a:t>Toepassing:  			solitair in parken </a:t>
            </a:r>
          </a:p>
          <a:p>
            <a:r>
              <a:rPr lang="nl-NL" dirty="0" smtClean="0"/>
              <a:t>Verzorging: 				zorg voor een goede waterdoorlatende bodem. 								Dode takken weg knippen </a:t>
            </a:r>
          </a:p>
          <a:p>
            <a:r>
              <a:rPr lang="nl-NL" dirty="0" smtClean="0"/>
              <a:t>Betekenis Latijnse soortnaam: volksstam in Chili 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921628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139" y="2641991"/>
            <a:ext cx="4240108" cy="28223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208 Detailfoto</a:t>
            </a:r>
            <a:r>
              <a:rPr lang="nl-NL" dirty="0" smtClean="0"/>
              <a:t>(‘s), overzichtsfoto en volwassen stadium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9" y="2641991"/>
            <a:ext cx="3763095" cy="282232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387" y="2641991"/>
            <a:ext cx="3892956" cy="281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29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208</a:t>
            </a:r>
            <a:br>
              <a:rPr lang="nl-NL" dirty="0" smtClean="0"/>
            </a:br>
            <a:r>
              <a:rPr lang="nl-NL" dirty="0" err="1" smtClean="0"/>
              <a:t>Pieris</a:t>
            </a:r>
            <a:r>
              <a:rPr lang="nl-NL" dirty="0" smtClean="0"/>
              <a:t> </a:t>
            </a:r>
            <a:r>
              <a:rPr lang="nl-NL" dirty="0" err="1" smtClean="0"/>
              <a:t>japonica</a:t>
            </a:r>
            <a:r>
              <a:rPr lang="nl-NL" dirty="0" smtClean="0"/>
              <a:t> ‘Little </a:t>
            </a:r>
            <a:r>
              <a:rPr lang="nl-NL" dirty="0" err="1" smtClean="0"/>
              <a:t>Heath</a:t>
            </a:r>
            <a:r>
              <a:rPr lang="nl-NL" dirty="0" smtClean="0"/>
              <a:t> Green’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					80 cm</a:t>
            </a:r>
          </a:p>
          <a:p>
            <a:r>
              <a:rPr lang="nl-NL" dirty="0" smtClean="0"/>
              <a:t>Grondsoort						zure grond</a:t>
            </a:r>
          </a:p>
          <a:p>
            <a:r>
              <a:rPr lang="nl-NL" dirty="0" smtClean="0"/>
              <a:t>Expositie						zon, halfschaduw, schaduw</a:t>
            </a:r>
          </a:p>
          <a:p>
            <a:r>
              <a:rPr lang="nl-NL" dirty="0" smtClean="0"/>
              <a:t>Vochtbehoefte					vochthoudend-vochtig bodem</a:t>
            </a:r>
          </a:p>
          <a:p>
            <a:r>
              <a:rPr lang="nl-NL" dirty="0" smtClean="0"/>
              <a:t>Toepassing						</a:t>
            </a:r>
            <a:r>
              <a:rPr lang="nl-NL" dirty="0"/>
              <a:t>Solitair, terras, border, groep</a:t>
            </a:r>
            <a:endParaRPr lang="nl-NL" dirty="0" smtClean="0"/>
          </a:p>
          <a:p>
            <a:r>
              <a:rPr lang="nl-NL" dirty="0" smtClean="0"/>
              <a:t>Verzorging						snoeien om in vorm te houden</a:t>
            </a:r>
          </a:p>
          <a:p>
            <a:r>
              <a:rPr lang="nl-NL" dirty="0" smtClean="0"/>
              <a:t>Betekenis Latijnse soortnaam	uit Japan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72949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201Detailfoto</a:t>
            </a:r>
            <a:r>
              <a:rPr lang="nl-NL" dirty="0" smtClean="0"/>
              <a:t>(‘s), overzichtsfoto en volwassen stadium</a:t>
            </a:r>
            <a:endParaRPr lang="nl-NL" dirty="0"/>
          </a:p>
        </p:txBody>
      </p:sp>
      <p:pic>
        <p:nvPicPr>
          <p:cNvPr id="1026" name="Picture 2" descr="http://www.buxuskoning.nl/wp-content/uploads/2014/09/Blue-Sta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79713" y="2052638"/>
            <a:ext cx="5594349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5388" y="2688510"/>
            <a:ext cx="3440448" cy="25803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23867" y="2643434"/>
            <a:ext cx="3869744" cy="290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5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25172" y="455954"/>
            <a:ext cx="10832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209 Taxus </a:t>
            </a:r>
            <a:r>
              <a:rPr lang="nl-NL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baccata</a:t>
            </a:r>
            <a:r>
              <a:rPr lang="nl-NL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‘</a:t>
            </a:r>
            <a:r>
              <a:rPr lang="nl-NL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Fastigiata</a:t>
            </a:r>
            <a:r>
              <a:rPr lang="nl-NL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Robusta</a:t>
            </a:r>
            <a:r>
              <a:rPr lang="nl-NL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’</a:t>
            </a:r>
            <a:endParaRPr lang="nl-NL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630824" y="1406846"/>
            <a:ext cx="103822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Standplaats: volle zon / halve schaduw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Grondsoort: Goed doorlatende grond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Bloeiperiode: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Hoogte: 200 cm – 250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Wintergroen: 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Winterhard: 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Snoei: Hoeft niet gesnoeid te worden.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Betekenis soortnaam: ‘</a:t>
            </a:r>
            <a:r>
              <a:rPr lang="nl-NL" dirty="0" err="1" smtClean="0">
                <a:solidFill>
                  <a:prstClr val="black"/>
                </a:solidFill>
              </a:rPr>
              <a:t>Baccata</a:t>
            </a:r>
            <a:r>
              <a:rPr lang="nl-NL" dirty="0" smtClean="0">
                <a:solidFill>
                  <a:prstClr val="black"/>
                </a:solidFill>
              </a:rPr>
              <a:t>’ = Bes</a:t>
            </a:r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217" y="1406846"/>
            <a:ext cx="2423060" cy="429829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99" y="1319690"/>
            <a:ext cx="3354457" cy="44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4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210 Detailfoto</a:t>
            </a:r>
            <a:r>
              <a:rPr lang="nl-NL" dirty="0" smtClean="0"/>
              <a:t>(‘s), overzichtsfoto en volwassen stadium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1" y="1853248"/>
            <a:ext cx="2354974" cy="419576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085" y="2367463"/>
            <a:ext cx="2066358" cy="368154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443" y="1702981"/>
            <a:ext cx="2993415" cy="44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89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: 210</a:t>
            </a:r>
            <a:br>
              <a:rPr lang="nl-NL" dirty="0" smtClean="0"/>
            </a:br>
            <a:r>
              <a:rPr lang="nl-NL" dirty="0" smtClean="0"/>
              <a:t>Latijnse naam: </a:t>
            </a:r>
            <a:r>
              <a:rPr lang="nl-NL" dirty="0" err="1" smtClean="0"/>
              <a:t>Vaccinium</a:t>
            </a:r>
            <a:r>
              <a:rPr lang="nl-NL" dirty="0" smtClean="0"/>
              <a:t> </a:t>
            </a:r>
            <a:r>
              <a:rPr lang="nl-NL" dirty="0" err="1" smtClean="0"/>
              <a:t>vitis-idaea</a:t>
            </a:r>
            <a:r>
              <a:rPr lang="nl-NL" dirty="0" smtClean="0"/>
              <a:t> `Miss Cherry`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dirty="0" smtClean="0"/>
          </a:p>
          <a:p>
            <a:r>
              <a:rPr lang="nl-NL" dirty="0" smtClean="0"/>
              <a:t>Afmetingen						30 centimeter hoog</a:t>
            </a:r>
          </a:p>
          <a:p>
            <a:r>
              <a:rPr lang="nl-NL" dirty="0" smtClean="0"/>
              <a:t>Grondsoort						zuur en humusrijk, en licht vochtige 										grond.</a:t>
            </a:r>
          </a:p>
          <a:p>
            <a:r>
              <a:rPr lang="nl-NL" dirty="0" smtClean="0"/>
              <a:t>Expositie</a:t>
            </a:r>
            <a:r>
              <a:rPr lang="nl-NL" dirty="0"/>
              <a:t>	</a:t>
            </a:r>
            <a:r>
              <a:rPr lang="nl-NL" dirty="0" smtClean="0"/>
              <a:t>					op een zonnige half schaduw plaats</a:t>
            </a:r>
          </a:p>
          <a:p>
            <a:r>
              <a:rPr lang="nl-NL" dirty="0" smtClean="0"/>
              <a:t>Vochtbehoefte</a:t>
            </a:r>
            <a:r>
              <a:rPr lang="nl-NL" dirty="0"/>
              <a:t>	</a:t>
            </a:r>
            <a:r>
              <a:rPr lang="nl-NL" dirty="0" smtClean="0"/>
              <a:t>				licht vochtige grond maar 												waterdoorlatend.</a:t>
            </a:r>
          </a:p>
          <a:p>
            <a:r>
              <a:rPr lang="nl-NL" dirty="0" smtClean="0"/>
              <a:t>Toepassing</a:t>
            </a:r>
            <a:r>
              <a:rPr lang="nl-NL" dirty="0"/>
              <a:t>	</a:t>
            </a:r>
            <a:r>
              <a:rPr lang="nl-NL" dirty="0" smtClean="0"/>
              <a:t>					groeit bossig en compact.</a:t>
            </a:r>
          </a:p>
          <a:p>
            <a:r>
              <a:rPr lang="nl-NL" dirty="0" smtClean="0"/>
              <a:t>Verzorging</a:t>
            </a:r>
            <a:r>
              <a:rPr lang="nl-NL" dirty="0"/>
              <a:t>	</a:t>
            </a:r>
            <a:r>
              <a:rPr lang="nl-NL" dirty="0" smtClean="0"/>
              <a:t>					in het voorjaar dode of lelijke takjes     									weghalen. Planten met wat tuinturf.</a:t>
            </a:r>
          </a:p>
          <a:p>
            <a:r>
              <a:rPr lang="nl-NL" dirty="0" smtClean="0"/>
              <a:t>Betekenis Latijnse soortnaam</a:t>
            </a:r>
            <a:r>
              <a:rPr lang="nl-NL" dirty="0"/>
              <a:t>	</a:t>
            </a:r>
            <a:r>
              <a:rPr lang="nl-NL" dirty="0" smtClean="0"/>
              <a:t>druif van de berg </a:t>
            </a:r>
            <a:r>
              <a:rPr lang="nl-NL" dirty="0" err="1" smtClean="0"/>
              <a:t>ida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778498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211 Detailfoto</a:t>
            </a:r>
            <a:r>
              <a:rPr lang="nl-NL" dirty="0" smtClean="0"/>
              <a:t>(‘s) en overzichtsfoto</a:t>
            </a:r>
            <a:endParaRPr lang="nl-NL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4361" y="2052917"/>
            <a:ext cx="3033712" cy="303371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12" y="2052917"/>
            <a:ext cx="4084469" cy="305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1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211</a:t>
            </a:r>
            <a:br>
              <a:rPr lang="nl-NL" dirty="0" smtClean="0"/>
            </a:br>
            <a:r>
              <a:rPr lang="nl-NL" dirty="0" smtClean="0"/>
              <a:t>Latijnse naam: Thuja occidentalis ‘Smaragd’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6111" y="2309228"/>
            <a:ext cx="8946541" cy="4195481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dirty="0" smtClean="0"/>
              <a:t>Afmetingen: ongeveer 250 cm hoog.</a:t>
            </a:r>
          </a:p>
          <a:p>
            <a:r>
              <a:rPr lang="nl-NL" dirty="0" smtClean="0"/>
              <a:t>Grondsoort: voedselrijk.</a:t>
            </a:r>
          </a:p>
          <a:p>
            <a:r>
              <a:rPr lang="nl-NL" dirty="0" smtClean="0"/>
              <a:t>Expositie: lichte schaduw en zon.</a:t>
            </a:r>
          </a:p>
          <a:p>
            <a:r>
              <a:rPr lang="nl-NL" dirty="0" smtClean="0"/>
              <a:t>Vochtbehoefte: vochthoudend vochtig. </a:t>
            </a:r>
          </a:p>
          <a:p>
            <a:r>
              <a:rPr lang="nl-NL" dirty="0" smtClean="0"/>
              <a:t>Toepassing: voor heggen, in de jonge jaren prima te combineren met vaste planten. Later alleen nog met bosrand en bosplanten.</a:t>
            </a:r>
          </a:p>
          <a:p>
            <a:r>
              <a:rPr lang="nl-NL" dirty="0"/>
              <a:t>Verzorging: 2x snoeien per jaar, zorg ervoor dat er altijd nog groen aan de tak blijft zitten dan loopt hij weer uit</a:t>
            </a:r>
            <a:r>
              <a:rPr lang="nl-NL" dirty="0" smtClean="0"/>
              <a:t>.</a:t>
            </a:r>
          </a:p>
          <a:p>
            <a:r>
              <a:rPr lang="nl-NL" dirty="0" smtClean="0"/>
              <a:t>Betekenis van de soortnaam: Westelijk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202245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212 </a:t>
            </a:r>
            <a:r>
              <a:rPr lang="nl-NL" dirty="0" err="1" smtClean="0"/>
              <a:t>Juniperus</a:t>
            </a:r>
            <a:r>
              <a:rPr lang="nl-NL" dirty="0" smtClean="0"/>
              <a:t> </a:t>
            </a:r>
            <a:r>
              <a:rPr lang="nl-NL" dirty="0" smtClean="0"/>
              <a:t>communis ‘</a:t>
            </a:r>
            <a:r>
              <a:rPr lang="nl-NL" dirty="0" err="1" smtClean="0"/>
              <a:t>Compressa</a:t>
            </a:r>
            <a:r>
              <a:rPr lang="nl-NL" dirty="0" smtClean="0"/>
              <a:t>’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Jeneverbes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041" y="2052638"/>
            <a:ext cx="3141694" cy="419576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758" y="1882526"/>
            <a:ext cx="2771803" cy="46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71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</a:t>
            </a:r>
            <a:r>
              <a:rPr lang="nl-NL" dirty="0" smtClean="0"/>
              <a:t>2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Juniperus</a:t>
            </a:r>
            <a:r>
              <a:rPr lang="nl-NL" dirty="0" smtClean="0"/>
              <a:t> communis ‘</a:t>
            </a:r>
            <a:r>
              <a:rPr lang="nl-NL" dirty="0" err="1" smtClean="0"/>
              <a:t>Compressa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:					tot ca. 1,25 </a:t>
            </a:r>
            <a:r>
              <a:rPr lang="nl-NL" dirty="0" err="1" smtClean="0"/>
              <a:t>mtr</a:t>
            </a:r>
            <a:r>
              <a:rPr lang="nl-NL" dirty="0" smtClean="0"/>
              <a:t>.</a:t>
            </a:r>
          </a:p>
          <a:p>
            <a:r>
              <a:rPr lang="nl-NL" dirty="0" smtClean="0"/>
              <a:t>Grondsoort:						Lichtzuur tot neutraal					</a:t>
            </a:r>
          </a:p>
          <a:p>
            <a:r>
              <a:rPr lang="nl-NL" dirty="0" smtClean="0"/>
              <a:t>Expositie:						Zon/Halfschaduw</a:t>
            </a:r>
          </a:p>
          <a:p>
            <a:r>
              <a:rPr lang="nl-NL" dirty="0" smtClean="0"/>
              <a:t>Vochtbehoefte:				niet te veel water</a:t>
            </a:r>
          </a:p>
          <a:p>
            <a:r>
              <a:rPr lang="nl-NL" dirty="0" smtClean="0"/>
              <a:t>Toepassing:						rotstuin plantenbakken</a:t>
            </a:r>
          </a:p>
          <a:p>
            <a:r>
              <a:rPr lang="nl-NL" dirty="0" smtClean="0"/>
              <a:t>Verzorging:						niet snoeien en regelmatig bemesten</a:t>
            </a:r>
          </a:p>
          <a:p>
            <a:r>
              <a:rPr lang="nl-NL" dirty="0" smtClean="0"/>
              <a:t>Betekenis Latijnse soortnaam: </a:t>
            </a:r>
            <a:r>
              <a:rPr lang="nl-NL" smtClean="0"/>
              <a:t>	samengedrukt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510462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213 Detailfoto</a:t>
            </a:r>
            <a:r>
              <a:rPr lang="nl-NL" dirty="0" smtClean="0"/>
              <a:t>(‘s), overzichtsfoto en volwassen stadium</a:t>
            </a:r>
            <a:endParaRPr lang="nl-NL" dirty="0"/>
          </a:p>
        </p:txBody>
      </p:sp>
      <p:pic>
        <p:nvPicPr>
          <p:cNvPr id="2050" name="Picture 2" descr="http://www.finegardening.com/sites/finegardening.com/files/styles/3up_square_lg/public/images/image-collection/rosmarinusofficinalisprostratus_mg_2_lg.jpg?itok=2gkAWm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647" y="1995669"/>
            <a:ext cx="3810000" cy="3962401"/>
          </a:xfrm>
          <a:prstGeom prst="rect">
            <a:avLst/>
          </a:prstGeom>
          <a:noFill/>
        </p:spPr>
      </p:pic>
      <p:pic>
        <p:nvPicPr>
          <p:cNvPr id="2052" name="Picture 4" descr="File:Starr 070906-8836 Rosmarinus officinali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856" y="1978138"/>
            <a:ext cx="6262642" cy="4696982"/>
          </a:xfrm>
          <a:prstGeom prst="rect">
            <a:avLst/>
          </a:prstGeom>
          <a:noFill/>
        </p:spPr>
      </p:pic>
      <p:pic>
        <p:nvPicPr>
          <p:cNvPr id="2054" name="Picture 6" descr="http://pantrygardenherbs.com/files/2011/02/prostrate-rosemary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7146" y="4349115"/>
            <a:ext cx="2857500" cy="214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3507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Nr. </a:t>
            </a:r>
            <a:r>
              <a:rPr lang="nl-NL" dirty="0" smtClean="0"/>
              <a:t>213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Rosmarinus </a:t>
            </a:r>
            <a:r>
              <a:rPr lang="nl-NL" dirty="0" err="1" smtClean="0"/>
              <a:t>officinalis</a:t>
            </a:r>
            <a:r>
              <a:rPr lang="nl-NL" dirty="0" smtClean="0"/>
              <a:t> </a:t>
            </a:r>
            <a:r>
              <a:rPr lang="nl-NL" dirty="0" smtClean="0"/>
              <a:t>`</a:t>
            </a:r>
            <a:r>
              <a:rPr lang="nl-NL" dirty="0" err="1" smtClean="0"/>
              <a:t>Prostratus</a:t>
            </a:r>
            <a:r>
              <a:rPr lang="nl-NL" dirty="0" smtClean="0"/>
              <a:t>`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					30 cm </a:t>
            </a:r>
          </a:p>
          <a:p>
            <a:r>
              <a:rPr lang="nl-NL" dirty="0" smtClean="0"/>
              <a:t>Grondsoort						normale tuinaarde</a:t>
            </a:r>
          </a:p>
          <a:p>
            <a:r>
              <a:rPr lang="nl-NL" dirty="0" smtClean="0"/>
              <a:t>Expositie						zon, half zon</a:t>
            </a:r>
          </a:p>
          <a:p>
            <a:r>
              <a:rPr lang="nl-NL" dirty="0" smtClean="0"/>
              <a:t>Vochtbehoefte					niet te vochtig</a:t>
            </a:r>
          </a:p>
          <a:p>
            <a:r>
              <a:rPr lang="nl-NL" dirty="0" smtClean="0"/>
              <a:t>Toepassing						Bak</a:t>
            </a:r>
          </a:p>
          <a:p>
            <a:r>
              <a:rPr lang="nl-NL" dirty="0" smtClean="0"/>
              <a:t>Verzorging						bij strenge vorst naar binnen</a:t>
            </a:r>
          </a:p>
          <a:p>
            <a:r>
              <a:rPr lang="nl-NL" dirty="0" smtClean="0"/>
              <a:t>Betekenis Latijnse soortnaam	</a:t>
            </a:r>
            <a:r>
              <a:rPr lang="nl-NL" dirty="0" smtClean="0"/>
              <a:t>geneeskrachtig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95796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214 Detailfoto</a:t>
            </a:r>
            <a:r>
              <a:rPr lang="nl-NL" dirty="0" smtClean="0"/>
              <a:t>(‘s), overzichtsfoto en volwassen stadium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37" y="2122976"/>
            <a:ext cx="4195762" cy="419576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999" y="2122976"/>
            <a:ext cx="3522366" cy="419686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10542" y="3040799"/>
            <a:ext cx="4195762" cy="2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63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201</a:t>
            </a:r>
            <a:r>
              <a:rPr lang="nl-NL" dirty="0"/>
              <a:t/>
            </a:r>
            <a:br>
              <a:rPr lang="nl-NL" dirty="0"/>
            </a:br>
            <a:r>
              <a:rPr lang="nl-NL" dirty="0" err="1" smtClean="0"/>
              <a:t>Juniperus</a:t>
            </a:r>
            <a:r>
              <a:rPr lang="nl-NL" dirty="0" smtClean="0"/>
              <a:t> squamata ‘Blue Star’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			50 cm</a:t>
            </a:r>
          </a:p>
          <a:p>
            <a:r>
              <a:rPr lang="nl-NL" dirty="0" smtClean="0"/>
              <a:t>Grondsoort			</a:t>
            </a:r>
            <a:r>
              <a:rPr lang="nl-NL" dirty="0"/>
              <a:t>	</a:t>
            </a:r>
            <a:r>
              <a:rPr lang="nl-NL" dirty="0" smtClean="0"/>
              <a:t>Normale tuinaarde</a:t>
            </a:r>
          </a:p>
          <a:p>
            <a:r>
              <a:rPr lang="nl-NL" dirty="0" smtClean="0"/>
              <a:t>Expositie</a:t>
            </a:r>
            <a:r>
              <a:rPr lang="nl-NL" dirty="0"/>
              <a:t> 	</a:t>
            </a:r>
            <a:r>
              <a:rPr lang="nl-NL" dirty="0" smtClean="0"/>
              <a:t>			zon\halfschaduw</a:t>
            </a:r>
          </a:p>
          <a:p>
            <a:r>
              <a:rPr lang="nl-NL" dirty="0" smtClean="0"/>
              <a:t>Vochtbehoefte</a:t>
            </a:r>
            <a:r>
              <a:rPr lang="nl-NL" dirty="0"/>
              <a:t>	</a:t>
            </a:r>
            <a:r>
              <a:rPr lang="nl-NL" dirty="0" smtClean="0"/>
              <a:t>		Normaal				</a:t>
            </a:r>
          </a:p>
          <a:p>
            <a:r>
              <a:rPr lang="nl-NL" dirty="0" smtClean="0"/>
              <a:t>Toepassing</a:t>
            </a:r>
            <a:r>
              <a:rPr lang="nl-NL" dirty="0"/>
              <a:t> </a:t>
            </a:r>
            <a:r>
              <a:rPr lang="nl-NL" dirty="0" smtClean="0"/>
              <a:t>				Tuin\Rotstuin en plantenbakken</a:t>
            </a:r>
          </a:p>
          <a:p>
            <a:r>
              <a:rPr lang="nl-NL" dirty="0" smtClean="0"/>
              <a:t>Verzorging				Onderhoudsarm, snoeien wordt afgeraden</a:t>
            </a:r>
          </a:p>
          <a:p>
            <a:endParaRPr lang="nl-NL" dirty="0" smtClean="0"/>
          </a:p>
          <a:p>
            <a:r>
              <a:rPr lang="nl-NL" dirty="0" smtClean="0"/>
              <a:t>Betekenis Latijnse soortnaam: Schubbig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127286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/>
              <a:t> </a:t>
            </a:r>
            <a:r>
              <a:rPr lang="nl-NL" dirty="0" smtClean="0"/>
              <a:t>214</a:t>
            </a:r>
            <a:br>
              <a:rPr lang="nl-NL" dirty="0" smtClean="0"/>
            </a:br>
            <a:r>
              <a:rPr lang="nl-NL" dirty="0" smtClean="0"/>
              <a:t>Latijnse naam Erica X </a:t>
            </a:r>
            <a:r>
              <a:rPr lang="nl-NL" smtClean="0"/>
              <a:t>darleyensis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					20-30 cm</a:t>
            </a:r>
          </a:p>
          <a:p>
            <a:r>
              <a:rPr lang="nl-NL" dirty="0" smtClean="0"/>
              <a:t>Grondsoort						goed door latende grond </a:t>
            </a:r>
          </a:p>
          <a:p>
            <a:r>
              <a:rPr lang="nl-NL" dirty="0" smtClean="0"/>
              <a:t>Expositie………					zonnig tot half schaduw </a:t>
            </a:r>
          </a:p>
          <a:p>
            <a:r>
              <a:rPr lang="nl-NL" dirty="0" smtClean="0"/>
              <a:t>Vochtbehoefte…….			Goed nat houden </a:t>
            </a:r>
          </a:p>
          <a:p>
            <a:r>
              <a:rPr lang="nl-NL" dirty="0" smtClean="0"/>
              <a:t>Toepassing………				struikbloeier </a:t>
            </a:r>
          </a:p>
          <a:p>
            <a:r>
              <a:rPr lang="nl-NL" dirty="0" smtClean="0"/>
              <a:t>Verzorging…………				dooie bloemen er af </a:t>
            </a:r>
            <a:r>
              <a:rPr lang="nl-NL" dirty="0" smtClean="0"/>
              <a:t>knippen</a:t>
            </a:r>
          </a:p>
          <a:p>
            <a:r>
              <a:rPr lang="nl-NL" dirty="0" smtClean="0"/>
              <a:t>Betekenis Latijnse soortnaam	onbekend</a:t>
            </a:r>
          </a:p>
          <a:p>
            <a:pPr marL="0" indent="0">
              <a:buNone/>
            </a:pPr>
            <a:r>
              <a:rPr lang="nl-NL" dirty="0" smtClean="0"/>
              <a:t> 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717117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215 Detailfoto</a:t>
            </a:r>
            <a:r>
              <a:rPr lang="nl-NL" dirty="0" smtClean="0"/>
              <a:t>(‘s), overzichtsfoto en volwassen stadium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521" y="1957588"/>
            <a:ext cx="4464677" cy="334850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58" y="1957588"/>
            <a:ext cx="3857625" cy="453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50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…215………</a:t>
            </a:r>
            <a:br>
              <a:rPr lang="nl-NL" dirty="0" smtClean="0"/>
            </a:br>
            <a:r>
              <a:rPr lang="nl-NL" dirty="0" smtClean="0"/>
              <a:t>Latijnse naam…</a:t>
            </a:r>
            <a:r>
              <a:rPr lang="nl-NL" dirty="0" err="1" smtClean="0"/>
              <a:t>Gaultheria</a:t>
            </a:r>
            <a:r>
              <a:rPr lang="nl-NL" dirty="0" smtClean="0"/>
              <a:t> </a:t>
            </a:r>
            <a:r>
              <a:rPr lang="nl-NL" dirty="0" err="1"/>
              <a:t>p</a:t>
            </a:r>
            <a:r>
              <a:rPr lang="nl-NL" dirty="0" err="1" smtClean="0"/>
              <a:t>rocumbens</a:t>
            </a:r>
            <a:r>
              <a:rPr lang="nl-NL" dirty="0" smtClean="0"/>
              <a:t> ‘Big </a:t>
            </a:r>
            <a:r>
              <a:rPr lang="nl-NL" dirty="0" err="1" smtClean="0"/>
              <a:t>berry</a:t>
            </a:r>
            <a:r>
              <a:rPr lang="nl-NL" dirty="0" smtClean="0"/>
              <a:t>’…….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75201" y="2490800"/>
            <a:ext cx="8946541" cy="4195481"/>
          </a:xfrm>
        </p:spPr>
        <p:txBody>
          <a:bodyPr/>
          <a:lstStyle/>
          <a:p>
            <a:r>
              <a:rPr lang="nl-NL" dirty="0" smtClean="0"/>
              <a:t>Afmetingen						</a:t>
            </a:r>
            <a:r>
              <a:rPr lang="nl-NL" dirty="0"/>
              <a:t>T</a:t>
            </a:r>
            <a:r>
              <a:rPr lang="nl-NL" dirty="0" smtClean="0"/>
              <a:t>ot 50 cm</a:t>
            </a:r>
          </a:p>
          <a:p>
            <a:r>
              <a:rPr lang="nl-NL" dirty="0" smtClean="0"/>
              <a:t>Grondsoort						</a:t>
            </a:r>
            <a:r>
              <a:rPr lang="nl-NL" dirty="0"/>
              <a:t>Z</a:t>
            </a:r>
            <a:r>
              <a:rPr lang="nl-NL" dirty="0" smtClean="0"/>
              <a:t>ure grond</a:t>
            </a:r>
          </a:p>
          <a:p>
            <a:r>
              <a:rPr lang="nl-NL" dirty="0" smtClean="0"/>
              <a:t>Expositie                                       Volle zon/halfschaduw</a:t>
            </a:r>
          </a:p>
          <a:p>
            <a:r>
              <a:rPr lang="nl-NL" dirty="0" smtClean="0"/>
              <a:t>Vochtbehoefte                           Licht vochtig houden</a:t>
            </a:r>
          </a:p>
          <a:p>
            <a:r>
              <a:rPr lang="nl-NL" dirty="0" smtClean="0"/>
              <a:t>Toepassing                                   Voor perk, balkon en woonkamer</a:t>
            </a:r>
          </a:p>
          <a:p>
            <a:r>
              <a:rPr lang="nl-NL" dirty="0" smtClean="0"/>
              <a:t>Verzorging                                    1 keer per maand bemesten</a:t>
            </a:r>
          </a:p>
          <a:p>
            <a:pPr marL="0" indent="0">
              <a:buNone/>
            </a:pPr>
            <a:r>
              <a:rPr lang="nl-NL" dirty="0" smtClean="0"/>
              <a:t>                                                            en water geven</a:t>
            </a:r>
          </a:p>
          <a:p>
            <a:r>
              <a:rPr lang="nl-NL" dirty="0" smtClean="0"/>
              <a:t>Betekenis Latijnse soortnaam     Kruipend liggende stengels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210138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216 Detailfoto</a:t>
            </a:r>
            <a:r>
              <a:rPr lang="nl-NL" dirty="0" smtClean="0"/>
              <a:t>(‘s), overzichtsfoto en volwassen stadium 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> </a:t>
            </a:r>
            <a:r>
              <a:rPr lang="nl-NL" dirty="0" smtClean="0"/>
              <a:t>                                             </a:t>
            </a:r>
            <a:r>
              <a:rPr lang="nl-NL" sz="2000" dirty="0" smtClean="0"/>
              <a:t>volwassen stadium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388" y="2753519"/>
            <a:ext cx="4191000" cy="2794000"/>
          </a:xfrm>
        </p:spPr>
      </p:pic>
      <p:pic>
        <p:nvPicPr>
          <p:cNvPr id="1026" name="Picture 2" descr="https://webmail.groenewelle.nl/OWA/service.svc/s/GetFileAttachment?id=AAMkAGQ1ZGFhMTMxLWRiY2YtNGRiOS1hNDQyLTJjYTFiNTE5NWNhNwBGAAAAAADBXFU3UmHLQ5xNKAo%2FCnUjBwA2%2F3KCIYemT7zkEH%2FzbDTUAAAAAAALAAA2%2F3KCIYemT7zkEH%2FzbDTUAAIW%2F%2FvzAAABEgAQAHDL2Af8nDhMkn20xswZLhU%3D&amp;isImagePreview=True&amp;X-OWA-CANARY=7TXppa13GE-BG-gWVgjXCPLY7srB8NIIiWT0bCeaNOb9QmiElX98OGpORF_d6j85IwjUhIsSB_E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9" r="-1"/>
          <a:stretch/>
        </p:blipFill>
        <p:spPr bwMode="auto">
          <a:xfrm>
            <a:off x="14312348" y="-7160177"/>
            <a:ext cx="46335286" cy="284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8021" y="2730550"/>
            <a:ext cx="4127527" cy="282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95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…216………</a:t>
            </a:r>
            <a:br>
              <a:rPr lang="nl-NL" dirty="0" smtClean="0"/>
            </a:br>
            <a:r>
              <a:rPr lang="nl-NL" dirty="0" smtClean="0"/>
              <a:t>Latijnse </a:t>
            </a:r>
            <a:r>
              <a:rPr lang="nl-NL" dirty="0" smtClean="0"/>
              <a:t>naam Rhododendron ‘Moerheim</a:t>
            </a:r>
            <a:r>
              <a:rPr lang="nl-NL" dirty="0" smtClean="0"/>
              <a:t>’.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37893" y="2653048"/>
            <a:ext cx="7911960" cy="3595351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Afmetingen						heeft </a:t>
            </a:r>
            <a:r>
              <a:rPr lang="nl-NL" dirty="0" err="1" smtClean="0"/>
              <a:t>ong</a:t>
            </a:r>
            <a:r>
              <a:rPr lang="nl-NL" dirty="0" smtClean="0"/>
              <a:t> een hoogte van 40cm</a:t>
            </a:r>
          </a:p>
          <a:p>
            <a:r>
              <a:rPr lang="nl-NL" dirty="0" smtClean="0"/>
              <a:t>Grondsoort					zure grond	</a:t>
            </a:r>
            <a:r>
              <a:rPr lang="nl-NL" dirty="0"/>
              <a:t> </a:t>
            </a:r>
            <a:endParaRPr lang="nl-NL" dirty="0" smtClean="0"/>
          </a:p>
          <a:p>
            <a:r>
              <a:rPr lang="nl-NL" dirty="0" smtClean="0"/>
              <a:t> Expositie      licht schaduw zon</a:t>
            </a:r>
            <a:endParaRPr lang="nl-NL" dirty="0"/>
          </a:p>
          <a:p>
            <a:r>
              <a:rPr lang="nl-NL" dirty="0" smtClean="0"/>
              <a:t>Vochtbehoefte          vochthoudend-vochtig </a:t>
            </a:r>
          </a:p>
          <a:p>
            <a:r>
              <a:rPr lang="nl-NL" dirty="0" smtClean="0"/>
              <a:t>Toepassing deze plant bloeit in april-mei, houd van zure grond, doet het ook goed in grote planten bakken. Staat liever tussen 12 en 3 niet in de zon </a:t>
            </a:r>
          </a:p>
          <a:p>
            <a:r>
              <a:rPr lang="nl-NL" dirty="0" smtClean="0"/>
              <a:t>Verzorging houd van zure grond veel tuinturf nodig, niet teveel in de zon</a:t>
            </a:r>
            <a:r>
              <a:rPr lang="nl-NL" dirty="0"/>
              <a:t> </a:t>
            </a:r>
            <a:endParaRPr lang="nl-NL" dirty="0" smtClean="0"/>
          </a:p>
          <a:p>
            <a:r>
              <a:rPr lang="nl-NL" dirty="0" smtClean="0"/>
              <a:t>Betekenis Latijnse soortnaam</a:t>
            </a:r>
            <a:r>
              <a:rPr lang="nl-NL" dirty="0"/>
              <a:t>  </a:t>
            </a:r>
            <a:r>
              <a:rPr lang="nl-NL" dirty="0" smtClean="0"/>
              <a:t> /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632235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217 Hibiscus </a:t>
            </a:r>
            <a:r>
              <a:rPr lang="nl-NL" dirty="0" err="1" smtClean="0"/>
              <a:t>syriacus</a:t>
            </a:r>
            <a:r>
              <a:rPr lang="nl-NL" dirty="0" smtClean="0"/>
              <a:t> ‘Red </a:t>
            </a:r>
            <a:r>
              <a:rPr lang="nl-NL" dirty="0" err="1" smtClean="0"/>
              <a:t>Heart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3964056" y="2107096"/>
            <a:ext cx="701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Standplaats: Volle zon / halfschaduw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Grondsoort: Goede tuingrond, niet te nat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Bloeiperiode: Juli-September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Hoogte: 100 cm – 300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Wintergroen: nee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Winterhard: 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Snoei: Voor rijke bloei snoei je in maart/april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Betekenis soortnaam: Uit Syrië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408" y="1612499"/>
            <a:ext cx="3032263" cy="403445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21" y="1325217"/>
            <a:ext cx="2711824" cy="48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218 overzichtsfoto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1" y="1853248"/>
            <a:ext cx="6556434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03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Detailfoto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853248"/>
            <a:ext cx="4393006" cy="43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7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volwassen stadium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0" y="1853248"/>
            <a:ext cx="5737137" cy="43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61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218</a:t>
            </a:r>
            <a:br>
              <a:rPr lang="nl-NL" dirty="0" smtClean="0"/>
            </a:br>
            <a:r>
              <a:rPr lang="nl-NL" dirty="0" smtClean="0"/>
              <a:t>Latijnse naam </a:t>
            </a:r>
            <a:r>
              <a:rPr lang="nl-NL" dirty="0" err="1" smtClean="0"/>
              <a:t>Euphorbia</a:t>
            </a:r>
            <a:r>
              <a:rPr lang="nl-NL" dirty="0" smtClean="0"/>
              <a:t> x </a:t>
            </a:r>
            <a:r>
              <a:rPr lang="nl-NL" dirty="0" err="1" smtClean="0"/>
              <a:t>martinii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				</a:t>
            </a:r>
            <a:r>
              <a:rPr lang="nl-NL" dirty="0"/>
              <a:t>	</a:t>
            </a:r>
            <a:r>
              <a:rPr lang="nl-NL" dirty="0" smtClean="0"/>
              <a:t>	70 cm.</a:t>
            </a:r>
          </a:p>
          <a:p>
            <a:r>
              <a:rPr lang="nl-NL" dirty="0" smtClean="0"/>
              <a:t>Grondsoort						</a:t>
            </a:r>
            <a:r>
              <a:rPr lang="nl-NL" dirty="0"/>
              <a:t>	</a:t>
            </a:r>
            <a:r>
              <a:rPr lang="nl-NL" dirty="0" smtClean="0"/>
              <a:t>Droge kalkrijke grond</a:t>
            </a:r>
          </a:p>
          <a:p>
            <a:r>
              <a:rPr lang="nl-NL" dirty="0" smtClean="0"/>
              <a:t>Expositie</a:t>
            </a:r>
            <a:r>
              <a:rPr lang="nl-NL" dirty="0"/>
              <a:t>	</a:t>
            </a:r>
            <a:r>
              <a:rPr lang="nl-NL" dirty="0" smtClean="0"/>
              <a:t>						zon</a:t>
            </a:r>
          </a:p>
          <a:p>
            <a:r>
              <a:rPr lang="nl-NL" dirty="0" smtClean="0"/>
              <a:t>Vochtbehoefte						matig vochtig</a:t>
            </a:r>
          </a:p>
          <a:p>
            <a:r>
              <a:rPr lang="nl-NL" dirty="0" smtClean="0"/>
              <a:t>Toepassing</a:t>
            </a:r>
            <a:r>
              <a:rPr lang="nl-NL" dirty="0"/>
              <a:t>	</a:t>
            </a:r>
            <a:r>
              <a:rPr lang="nl-NL" dirty="0" smtClean="0"/>
              <a:t>						borderplant</a:t>
            </a:r>
          </a:p>
          <a:p>
            <a:r>
              <a:rPr lang="nl-NL" dirty="0" smtClean="0"/>
              <a:t>Verzorging</a:t>
            </a:r>
            <a:r>
              <a:rPr lang="nl-NL" dirty="0"/>
              <a:t>	</a:t>
            </a:r>
            <a:r>
              <a:rPr lang="nl-NL" dirty="0" smtClean="0"/>
              <a:t>						Om de 2 jaar snoeien.</a:t>
            </a:r>
          </a:p>
          <a:p>
            <a:r>
              <a:rPr lang="nl-NL" dirty="0" smtClean="0"/>
              <a:t>Betekenis Latijnse soortnaam	</a:t>
            </a:r>
            <a:r>
              <a:rPr lang="nl-NL" smtClean="0"/>
              <a:t>	Martin 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03728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202 Detailfoto</a:t>
            </a:r>
            <a:r>
              <a:rPr lang="nl-NL" dirty="0" smtClean="0"/>
              <a:t>(‘s), overzichtsfoto en volwassen stadium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1" y="2034863"/>
            <a:ext cx="2473056" cy="318322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93700" y="2960329"/>
            <a:ext cx="4230707" cy="237977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36848" y="2996954"/>
            <a:ext cx="4398132" cy="2473949"/>
          </a:xfrm>
          <a:prstGeom prst="rect">
            <a:avLst/>
          </a:prstGeom>
        </p:spPr>
      </p:pic>
      <p:pic>
        <p:nvPicPr>
          <p:cNvPr id="1026" name="Picture 2" descr="http://www.tuinflora.com/ShopImages/product/FD17164WH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0" y="2188064"/>
            <a:ext cx="39243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714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219 Detailfoto</a:t>
            </a:r>
            <a:r>
              <a:rPr lang="nl-NL" dirty="0" smtClean="0"/>
              <a:t>(‘s), overzichtsfoto en volwassen stadium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516" y="2611938"/>
            <a:ext cx="3055186" cy="281756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522" y="2611938"/>
            <a:ext cx="4197208" cy="280970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550" y="2611938"/>
            <a:ext cx="3714514" cy="27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43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219</a:t>
            </a:r>
            <a:br>
              <a:rPr lang="nl-NL" dirty="0" smtClean="0"/>
            </a:br>
            <a:r>
              <a:rPr lang="nl-NL" dirty="0" smtClean="0"/>
              <a:t>Latijnse naam </a:t>
            </a:r>
            <a:r>
              <a:rPr lang="nl-NL" dirty="0" err="1" smtClean="0"/>
              <a:t>Hebe</a:t>
            </a:r>
            <a:r>
              <a:rPr lang="nl-NL" dirty="0" smtClean="0"/>
              <a:t> </a:t>
            </a:r>
            <a:r>
              <a:rPr lang="nl-NL" dirty="0" err="1" smtClean="0"/>
              <a:t>armstrongii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					60 cm</a:t>
            </a:r>
          </a:p>
          <a:p>
            <a:r>
              <a:rPr lang="nl-NL" dirty="0" smtClean="0"/>
              <a:t>Grondsoort						humusrijke grond</a:t>
            </a:r>
          </a:p>
          <a:p>
            <a:r>
              <a:rPr lang="nl-NL" dirty="0" smtClean="0"/>
              <a:t>Expositie						zon halfschaduw</a:t>
            </a:r>
          </a:p>
          <a:p>
            <a:r>
              <a:rPr lang="nl-NL" dirty="0" smtClean="0"/>
              <a:t>Vochtbehoefte					droge voedselrijke grond</a:t>
            </a:r>
          </a:p>
          <a:p>
            <a:r>
              <a:rPr lang="nl-NL" dirty="0" smtClean="0"/>
              <a:t>Toepassing						tuin, balkon, border</a:t>
            </a:r>
          </a:p>
          <a:p>
            <a:r>
              <a:rPr lang="nl-NL" dirty="0" smtClean="0"/>
              <a:t>Verzorging						niet snoeien, elk voorjaar bemesten</a:t>
            </a:r>
          </a:p>
          <a:p>
            <a:r>
              <a:rPr lang="nl-NL" dirty="0" smtClean="0"/>
              <a:t>Betekenis Latijnse soortnaam	van Armstrong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465004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864" y="3611184"/>
            <a:ext cx="4094303" cy="307509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089" y="902058"/>
            <a:ext cx="5102180" cy="382663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30" y="240169"/>
            <a:ext cx="4301544" cy="322615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306096" y="1648496"/>
            <a:ext cx="1035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/>
              <a:t>220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016025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</a:t>
            </a:r>
            <a:r>
              <a:rPr lang="nl-NL" dirty="0" smtClean="0"/>
              <a:t>220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Prostanthera</a:t>
            </a:r>
            <a:r>
              <a:rPr lang="nl-NL" dirty="0" smtClean="0"/>
              <a:t> </a:t>
            </a:r>
            <a:r>
              <a:rPr lang="nl-NL" dirty="0" err="1" smtClean="0"/>
              <a:t>cuneata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:					ca. 60 cm</a:t>
            </a:r>
          </a:p>
          <a:p>
            <a:r>
              <a:rPr lang="nl-NL" dirty="0" smtClean="0"/>
              <a:t>Grondsoort:						elke goede grond				</a:t>
            </a:r>
          </a:p>
          <a:p>
            <a:r>
              <a:rPr lang="nl-NL" dirty="0" smtClean="0"/>
              <a:t>Expositie:						Zon/Halfschaduw</a:t>
            </a:r>
          </a:p>
          <a:p>
            <a:r>
              <a:rPr lang="nl-NL" dirty="0" smtClean="0"/>
              <a:t>Vochtbehoefte:				niet te natte grond</a:t>
            </a:r>
          </a:p>
          <a:p>
            <a:r>
              <a:rPr lang="nl-NL" dirty="0" smtClean="0"/>
              <a:t>Toepassing:						Heidetuinen en langs tuinpaden</a:t>
            </a:r>
          </a:p>
          <a:p>
            <a:r>
              <a:rPr lang="nl-NL" dirty="0" smtClean="0"/>
              <a:t>Verzorging:						snoeien eind winter begin voorjaar</a:t>
            </a:r>
          </a:p>
          <a:p>
            <a:r>
              <a:rPr lang="nl-NL" dirty="0" smtClean="0"/>
              <a:t>Betekenis Latijnse soortnaam: </a:t>
            </a:r>
            <a:r>
              <a:rPr lang="nl-NL" smtClean="0"/>
              <a:t>	Wigvormig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37913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904116"/>
          </a:xfrm>
        </p:spPr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  202</a:t>
            </a:r>
            <a:br>
              <a:rPr lang="nl-NL" dirty="0" smtClean="0"/>
            </a:br>
            <a:r>
              <a:rPr lang="nl-NL" dirty="0" smtClean="0"/>
              <a:t>Latijnse naam Helleborus niger ‘Christmas Carol’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4293" y="2465042"/>
            <a:ext cx="8946541" cy="4195481"/>
          </a:xfrm>
        </p:spPr>
        <p:txBody>
          <a:bodyPr/>
          <a:lstStyle/>
          <a:p>
            <a:r>
              <a:rPr lang="nl-NL" dirty="0" smtClean="0"/>
              <a:t>Afmetingen	</a:t>
            </a:r>
            <a:r>
              <a:rPr lang="nl-NL" dirty="0"/>
              <a:t> </a:t>
            </a:r>
            <a:r>
              <a:rPr lang="nl-NL" dirty="0" smtClean="0"/>
              <a:t>: 30 cm					</a:t>
            </a:r>
          </a:p>
          <a:p>
            <a:r>
              <a:rPr lang="nl-NL" dirty="0" smtClean="0"/>
              <a:t>Grondsoort	: kalk rijke grond nodig 					</a:t>
            </a:r>
          </a:p>
          <a:p>
            <a:r>
              <a:rPr lang="nl-NL" dirty="0" smtClean="0"/>
              <a:t>Expositie : Half Schaduw </a:t>
            </a:r>
          </a:p>
          <a:p>
            <a:r>
              <a:rPr lang="nl-NL" dirty="0" smtClean="0"/>
              <a:t>Vochtbehoefte : houd niet </a:t>
            </a:r>
            <a:r>
              <a:rPr lang="nl-NL" dirty="0"/>
              <a:t>van  langdurige natte </a:t>
            </a:r>
            <a:r>
              <a:rPr lang="nl-NL" dirty="0" smtClean="0"/>
              <a:t>grond </a:t>
            </a:r>
          </a:p>
          <a:p>
            <a:r>
              <a:rPr lang="nl-NL" dirty="0" smtClean="0"/>
              <a:t>Toepassing: particuliere tuinen </a:t>
            </a:r>
          </a:p>
          <a:p>
            <a:r>
              <a:rPr lang="nl-NL" dirty="0" smtClean="0"/>
              <a:t>Verzorging: snoeien in maart  en bemesten met kalk</a:t>
            </a:r>
          </a:p>
          <a:p>
            <a:r>
              <a:rPr lang="nl-NL" dirty="0" smtClean="0"/>
              <a:t>Betekenis Latijnse soortnaam : Zwart </a:t>
            </a:r>
          </a:p>
        </p:txBody>
      </p:sp>
    </p:spTree>
    <p:extLst>
      <p:ext uri="{BB962C8B-B14F-4D97-AF65-F5344CB8AC3E}">
        <p14:creationId xmlns:p14="http://schemas.microsoft.com/office/powerpoint/2010/main" val="2728666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203 Detailfoto</a:t>
            </a:r>
            <a:r>
              <a:rPr lang="nl-NL" dirty="0" smtClean="0"/>
              <a:t>(‘s), overzichtsfoto en volwassen stadium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649" y="2110695"/>
            <a:ext cx="3146821" cy="4195762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48800" y="-8229600"/>
            <a:ext cx="3009600" cy="22572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764" y="1741714"/>
            <a:ext cx="3216728" cy="42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6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203. </a:t>
            </a:r>
            <a:r>
              <a:rPr lang="nl-NL" dirty="0" err="1" smtClean="0"/>
              <a:t>Chameacyparis</a:t>
            </a:r>
            <a:r>
              <a:rPr lang="nl-NL" dirty="0" smtClean="0"/>
              <a:t> </a:t>
            </a:r>
            <a:r>
              <a:rPr lang="nl-NL" dirty="0" err="1" smtClean="0"/>
              <a:t>lawsoniana</a:t>
            </a:r>
            <a:r>
              <a:rPr lang="nl-NL" dirty="0" smtClean="0"/>
              <a:t> ‘</a:t>
            </a:r>
            <a:r>
              <a:rPr lang="nl-NL" dirty="0" err="1" smtClean="0"/>
              <a:t>Snow</a:t>
            </a:r>
            <a:r>
              <a:rPr lang="nl-NL" dirty="0" smtClean="0"/>
              <a:t> White’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4293" y="2555194"/>
            <a:ext cx="8946541" cy="4195481"/>
          </a:xfrm>
        </p:spPr>
        <p:txBody>
          <a:bodyPr/>
          <a:lstStyle/>
          <a:p>
            <a:r>
              <a:rPr lang="nl-NL" dirty="0" smtClean="0"/>
              <a:t>Afmetingen:		70-100 cm</a:t>
            </a:r>
          </a:p>
          <a:p>
            <a:r>
              <a:rPr lang="nl-NL" dirty="0" smtClean="0"/>
              <a:t>Grondsoort:		</a:t>
            </a:r>
            <a:r>
              <a:rPr lang="nl-NL" dirty="0"/>
              <a:t>	</a:t>
            </a:r>
            <a:r>
              <a:rPr lang="nl-NL" dirty="0" smtClean="0"/>
              <a:t>Zuur minnend </a:t>
            </a:r>
          </a:p>
          <a:p>
            <a:r>
              <a:rPr lang="nl-NL" dirty="0" smtClean="0"/>
              <a:t>Expositie: 			Zonnige of halfschaduw Standplaats</a:t>
            </a:r>
          </a:p>
          <a:p>
            <a:r>
              <a:rPr lang="nl-NL" dirty="0" smtClean="0"/>
              <a:t>Vochtbehoefte:	Vochtig houden</a:t>
            </a:r>
          </a:p>
          <a:p>
            <a:r>
              <a:rPr lang="nl-NL" dirty="0" smtClean="0"/>
              <a:t>Toepassing: 		indoor en outdoor</a:t>
            </a:r>
          </a:p>
          <a:p>
            <a:r>
              <a:rPr lang="nl-NL" dirty="0" smtClean="0"/>
              <a:t>Verzorging: 			Water geven mag niet uitdrogen</a:t>
            </a:r>
          </a:p>
          <a:p>
            <a:r>
              <a:rPr lang="nl-NL" dirty="0" smtClean="0"/>
              <a:t>Betekenis Latijnse soortnaam: Engelse Botanist </a:t>
            </a:r>
            <a:r>
              <a:rPr lang="nl-NL" dirty="0" err="1" smtClean="0"/>
              <a:t>Lawson</a:t>
            </a: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233724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204 Detailfoto</a:t>
            </a:r>
            <a:r>
              <a:rPr lang="nl-NL" dirty="0" smtClean="0"/>
              <a:t>(‘s), overzichtsfoto en volwassen stadium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1" y="2270856"/>
            <a:ext cx="3146821" cy="4195762"/>
          </a:xfrm>
        </p:spPr>
      </p:pic>
      <p:pic>
        <p:nvPicPr>
          <p:cNvPr id="1028" name="Picture 4" descr="https://webmail.groenewelle.nl/OWA/service.svc/s/GetFileAttachment?id=AAMkADY2ZjVjMjA1LWI4YTgtNDE3MC1iY2Y1LTgyYjZiZjMzZmJjNwBGAAAAAABD3f1lEmsCSp2ak6yV2mMDBwC0O35cnGEmQrUntE023SeQAAAAAAAOAAC0O35cnGEmQrUntE023SeQAAITota9AAABEgAQAJ5yeYkpU9dInytEdPydzjg%3D&amp;isImagePreview=True&amp;X-OWA-CANARY=sC7WN4PknkSSoNE5OYXSSaveGhHD8NIIW4zCpcbAx75xQHgjivCqOId3IOik1q3dZ5oD0NwLw2c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130731">
            <a:off x="3595077" y="2263333"/>
            <a:ext cx="4502893" cy="33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115" y="1853248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94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204. </a:t>
            </a:r>
            <a:r>
              <a:rPr lang="nl-NL" dirty="0" err="1" smtClean="0"/>
              <a:t>Cephalotaxus</a:t>
            </a:r>
            <a:r>
              <a:rPr lang="nl-NL" dirty="0" smtClean="0"/>
              <a:t> </a:t>
            </a:r>
            <a:r>
              <a:rPr lang="nl-NL" dirty="0" err="1" smtClean="0"/>
              <a:t>harringtonia</a:t>
            </a:r>
            <a:r>
              <a:rPr lang="nl-NL" dirty="0" smtClean="0"/>
              <a:t> ‘</a:t>
            </a:r>
            <a:r>
              <a:rPr lang="nl-NL" dirty="0" err="1" smtClean="0"/>
              <a:t>Fastigiata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4293" y="2555194"/>
            <a:ext cx="8946541" cy="4195481"/>
          </a:xfrm>
        </p:spPr>
        <p:txBody>
          <a:bodyPr/>
          <a:lstStyle/>
          <a:p>
            <a:r>
              <a:rPr lang="nl-NL" dirty="0" smtClean="0"/>
              <a:t>Afmetingen:		tot 200 cm</a:t>
            </a:r>
          </a:p>
          <a:p>
            <a:r>
              <a:rPr lang="nl-NL" dirty="0" smtClean="0"/>
              <a:t>Grondsoort:		</a:t>
            </a:r>
            <a:r>
              <a:rPr lang="nl-NL" dirty="0"/>
              <a:t>	</a:t>
            </a:r>
            <a:r>
              <a:rPr lang="nl-NL" dirty="0" smtClean="0"/>
              <a:t>Matig voedselrijk</a:t>
            </a:r>
          </a:p>
          <a:p>
            <a:r>
              <a:rPr lang="nl-NL" dirty="0" smtClean="0"/>
              <a:t>Expositie: 			Zonnige of lichtschaduw Standplaats</a:t>
            </a:r>
          </a:p>
          <a:p>
            <a:r>
              <a:rPr lang="nl-NL" dirty="0" smtClean="0"/>
              <a:t>Vochtbehoefte:	Vochtig houdend</a:t>
            </a:r>
          </a:p>
          <a:p>
            <a:r>
              <a:rPr lang="nl-NL" dirty="0" smtClean="0"/>
              <a:t>Toepassing: 		Perken en plantsoenen 		</a:t>
            </a:r>
          </a:p>
          <a:p>
            <a:r>
              <a:rPr lang="nl-NL" dirty="0" smtClean="0"/>
              <a:t>Verzorging: 			breedte beperken en in vorm snoeien</a:t>
            </a:r>
          </a:p>
          <a:p>
            <a:r>
              <a:rPr lang="nl-NL" dirty="0" smtClean="0"/>
              <a:t>Betekenis Latijnse soortnaam: Earl of </a:t>
            </a:r>
            <a:r>
              <a:rPr lang="nl-NL" dirty="0" err="1" smtClean="0"/>
              <a:t>Harrington</a:t>
            </a:r>
            <a:r>
              <a:rPr lang="nl-NL" dirty="0" smtClean="0"/>
              <a:t> </a:t>
            </a:r>
            <a:r>
              <a:rPr lang="nl-NL" dirty="0" err="1" smtClean="0"/>
              <a:t>plante</a:t>
            </a:r>
            <a:r>
              <a:rPr lang="nl-NL" dirty="0" smtClean="0"/>
              <a:t> als eerst deze boom in </a:t>
            </a:r>
            <a:r>
              <a:rPr lang="nl-NL" dirty="0" err="1" smtClean="0"/>
              <a:t>europa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82907975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796D14A1D5944EBFF95EECFD7ED31F" ma:contentTypeVersion="0" ma:contentTypeDescription="Een nieuw document maken." ma:contentTypeScope="" ma:versionID="def9c0cee85eab05e00eab6448935e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519baa4e29139ff335306ec453e2c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62A15C-F692-47BB-99F3-1907D5C84D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B5337C-02C2-47B0-803F-7BC114EC9C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D05CA4D-8A58-48AB-9929-CFA30338BDD7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440</TotalTime>
  <Words>386</Words>
  <Application>Microsoft Office PowerPoint</Application>
  <PresentationFormat>Breedbeeld</PresentationFormat>
  <Paragraphs>198</Paragraphs>
  <Slides>43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Century Gothic</vt:lpstr>
      <vt:lpstr>Wingdings 3</vt:lpstr>
      <vt:lpstr>Kantoorthema</vt:lpstr>
      <vt:lpstr>Ion</vt:lpstr>
      <vt:lpstr>Heesters  Plantage Oost</vt:lpstr>
      <vt:lpstr>201Detailfoto(‘s), overzichtsfoto en volwassen stadium</vt:lpstr>
      <vt:lpstr>Nr 201 Juniperus squamata ‘Blue Star’</vt:lpstr>
      <vt:lpstr>202 Detailfoto(‘s), overzichtsfoto en volwassen stadium</vt:lpstr>
      <vt:lpstr>Nr   202 Latijnse naam Helleborus niger ‘Christmas Carol’</vt:lpstr>
      <vt:lpstr>203 Detailfoto(‘s), overzichtsfoto en volwassen stadium</vt:lpstr>
      <vt:lpstr>203. Chameacyparis lawsoniana ‘Snow White’</vt:lpstr>
      <vt:lpstr>204 Detailfoto(‘s), overzichtsfoto en volwassen stadium</vt:lpstr>
      <vt:lpstr>204. Cephalotaxus harringtonia ‘Fastigiata’</vt:lpstr>
      <vt:lpstr>205 Detailfoto(‘s), overzichtsfoto en volwassen stadium</vt:lpstr>
      <vt:lpstr>Nr: 205 Latijnse naam: Cotoneaster dammeri</vt:lpstr>
      <vt:lpstr>206 Detailfoto</vt:lpstr>
      <vt:lpstr>206 volwassen stadium</vt:lpstr>
      <vt:lpstr>206 overzichtsfoto</vt:lpstr>
      <vt:lpstr>Nr 206 Latijnse naam Picea glauca ‘Conica’</vt:lpstr>
      <vt:lpstr>207</vt:lpstr>
      <vt:lpstr>Nr 207 Latijnse naam: Araucaria araucana</vt:lpstr>
      <vt:lpstr>208 Detailfoto(‘s), overzichtsfoto en volwassen stadium</vt:lpstr>
      <vt:lpstr>Nr 208 Pieris japonica ‘Little Heath Green’</vt:lpstr>
      <vt:lpstr>PowerPoint-presentatie</vt:lpstr>
      <vt:lpstr>210 Detailfoto(‘s), overzichtsfoto en volwassen stadium</vt:lpstr>
      <vt:lpstr>Nr: 210 Latijnse naam: Vaccinium vitis-idaea `Miss Cherry`</vt:lpstr>
      <vt:lpstr>211 Detailfoto(‘s) en overzichtsfoto</vt:lpstr>
      <vt:lpstr>Nr 211 Latijnse naam: Thuja occidentalis ‘Smaragd’</vt:lpstr>
      <vt:lpstr>212 Juniperus communis ‘Compressa’  Jeneverbes</vt:lpstr>
      <vt:lpstr>212 Juniperus communis ‘Compressa’</vt:lpstr>
      <vt:lpstr>213 Detailfoto(‘s), overzichtsfoto en volwassen stadium</vt:lpstr>
      <vt:lpstr>Nr. 213 Rosmarinus officinalis `Prostratus`</vt:lpstr>
      <vt:lpstr>214 Detailfoto(‘s), overzichtsfoto en volwassen stadium</vt:lpstr>
      <vt:lpstr>Nr 214 Latijnse naam Erica X darleyensis</vt:lpstr>
      <vt:lpstr>215 Detailfoto(‘s), overzichtsfoto en volwassen stadium</vt:lpstr>
      <vt:lpstr>Nr…215……… Latijnse naam…Gaultheria procumbens ‘Big berry’…….</vt:lpstr>
      <vt:lpstr>216 Detailfoto(‘s), overzichtsfoto en volwassen stadium                                                  volwassen stadium</vt:lpstr>
      <vt:lpstr>Nr…216……… Latijnse naam Rhododendron ‘Moerheim’.</vt:lpstr>
      <vt:lpstr>217 Hibiscus syriacus ‘Red Heart’</vt:lpstr>
      <vt:lpstr>218 overzichtsfoto</vt:lpstr>
      <vt:lpstr>Detailfoto</vt:lpstr>
      <vt:lpstr>volwassen stadium</vt:lpstr>
      <vt:lpstr>Nr 218 Latijnse naam Euphorbia x martinii</vt:lpstr>
      <vt:lpstr>219 Detailfoto(‘s), overzichtsfoto en volwassen stadium</vt:lpstr>
      <vt:lpstr>Nr 219 Latijnse naam Hebe armstrongii</vt:lpstr>
      <vt:lpstr>  </vt:lpstr>
      <vt:lpstr>Nr 220 Prostanthera cuneata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Heesters  Plantage Oost</dc:title>
  <dc:creator>Hannie Kwant</dc:creator>
  <cp:lastModifiedBy>Hannie Kwant</cp:lastModifiedBy>
  <cp:revision>11</cp:revision>
  <dcterms:created xsi:type="dcterms:W3CDTF">2015-11-18T19:37:04Z</dcterms:created>
  <dcterms:modified xsi:type="dcterms:W3CDTF">2015-11-19T16:07:37Z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0x010100AD796D14A1D5944EBFF95EECFD7ED31F</vt:lpwstr>
  </property>
</Properties>
</file>